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5"/>
  </p:notesMasterIdLst>
  <p:handoutMasterIdLst>
    <p:handoutMasterId r:id="rId26"/>
  </p:handoutMasterIdLst>
  <p:sldIdLst>
    <p:sldId id="647" r:id="rId8"/>
    <p:sldId id="569" r:id="rId9"/>
    <p:sldId id="664" r:id="rId10"/>
    <p:sldId id="661" r:id="rId11"/>
    <p:sldId id="659" r:id="rId12"/>
    <p:sldId id="662" r:id="rId13"/>
    <p:sldId id="660" r:id="rId14"/>
    <p:sldId id="578" r:id="rId15"/>
    <p:sldId id="511" r:id="rId16"/>
    <p:sldId id="510" r:id="rId17"/>
    <p:sldId id="663" r:id="rId18"/>
    <p:sldId id="581" r:id="rId19"/>
    <p:sldId id="656" r:id="rId20"/>
    <p:sldId id="583" r:id="rId21"/>
    <p:sldId id="584" r:id="rId22"/>
    <p:sldId id="655" r:id="rId23"/>
    <p:sldId id="585" r:id="rId24"/>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378" autoAdjust="0"/>
  </p:normalViewPr>
  <p:slideViewPr>
    <p:cSldViewPr snapToGrid="0">
      <p:cViewPr varScale="1">
        <p:scale>
          <a:sx n="115" d="100"/>
          <a:sy n="115" d="100"/>
        </p:scale>
        <p:origin x="172" y="56"/>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xmlns:c16r2="http://schemas.microsoft.com/office/drawing/2015/06/char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0.14000000000000001</c:v>
                </c:pt>
              </c:numCache>
            </c:numRef>
          </c:val>
          <c:extLst xmlns:c16r2="http://schemas.microsoft.com/office/drawing/2015/06/char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xmlns:c16r2="http://schemas.microsoft.com/office/drawing/2015/06/char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3/29/2017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3/29/2017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606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44393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Visual Studio</a:t>
            </a:r>
            <a:endParaRPr lang="en-US" dirty="0"/>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t>3/29/2017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5185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13787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88309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a:t>
            </a:fld>
            <a:endParaRPr lang="en-US"/>
          </a:p>
        </p:txBody>
      </p:sp>
    </p:spTree>
    <p:extLst>
      <p:ext uri="{BB962C8B-B14F-4D97-AF65-F5344CB8AC3E}">
        <p14:creationId xmlns:p14="http://schemas.microsoft.com/office/powerpoint/2010/main" val="336628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w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74" Type="http://schemas.openxmlformats.org/officeDocument/2006/relationships/slideLayout" Target="../slideLayouts/slideLayout144.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slideLayout" Target="../slideLayouts/slideLayout14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6" Type="http://schemas.openxmlformats.org/officeDocument/2006/relationships/theme" Target="../theme/theme3.xml"/><Relationship Id="rId7" Type="http://schemas.openxmlformats.org/officeDocument/2006/relationships/slideLayout" Target="../slideLayouts/slideLayout77.xml"/><Relationship Id="rId71"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theme" Target="../theme/theme4.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8" Type="http://schemas.openxmlformats.org/officeDocument/2006/relationships/slideLayout" Target="../slideLayouts/slideLayout153.xml"/><Relationship Id="rId3"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a:xfrm>
            <a:off x="274637" y="346365"/>
            <a:ext cx="11939529" cy="1404851"/>
          </a:xfrm>
        </p:spPr>
        <p:txBody>
          <a:bodyPr/>
          <a:lstStyle/>
          <a:p>
            <a:r>
              <a:rPr lang="" sz="7341" dirty="0" smtClean="0"/>
              <a:t>Aplicaciones </a:t>
            </a:r>
            <a:r>
              <a:rPr lang="" sz="7341" dirty="0"/>
              <a:t>con </a:t>
            </a:r>
            <a:r>
              <a:rPr lang="" sz="7341" dirty="0" smtClean="0"/>
              <a:t>Xamarin</a:t>
            </a:r>
            <a:endParaRPr lang="en-US" sz="7341" dirty="0"/>
          </a:p>
        </p:txBody>
      </p:sp>
      <p:sp>
        <p:nvSpPr>
          <p:cNvPr id="6" name="Text Placeholder 3"/>
          <p:cNvSpPr txBox="1">
            <a:spLocks/>
          </p:cNvSpPr>
          <p:nvPr/>
        </p:nvSpPr>
        <p:spPr>
          <a:xfrm>
            <a:off x="308941" y="4741636"/>
            <a:ext cx="11849556" cy="1434544"/>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smtClean="0">
                <a:gradFill>
                  <a:gsLst>
                    <a:gs pos="1250">
                      <a:srgbClr val="FFFFFF"/>
                    </a:gs>
                    <a:gs pos="100000">
                      <a:srgbClr val="FFFFFF"/>
                    </a:gs>
                  </a:gsLst>
                  <a:lin ang="5400000" scaled="0"/>
                </a:gradFill>
              </a:rPr>
              <a:t>Fabian Fernandez</a:t>
            </a:r>
            <a:endParaRPr lang="" sz="3264" b="1" dirty="0">
              <a:gradFill>
                <a:gsLst>
                  <a:gs pos="1250">
                    <a:srgbClr val="FFFFFF"/>
                  </a:gs>
                  <a:gs pos="100000">
                    <a:srgbClr val="FFFFFF"/>
                  </a:gs>
                </a:gsLst>
                <a:lin ang="5400000" scaled="0"/>
              </a:gradFill>
            </a:endParaRPr>
          </a:p>
          <a:p>
            <a:pPr marL="0" indent="0">
              <a:spcBef>
                <a:spcPts val="0"/>
              </a:spcBef>
              <a:buNone/>
            </a:pPr>
            <a:r>
              <a:rPr lang="" sz="3264" b="1" dirty="0" smtClean="0">
                <a:gradFill>
                  <a:gsLst>
                    <a:gs pos="1250">
                      <a:srgbClr val="FFFFFF"/>
                    </a:gs>
                    <a:gs pos="100000">
                      <a:srgbClr val="FFFFFF"/>
                    </a:gs>
                  </a:gsLst>
                  <a:lin ang="5400000" scaled="0"/>
                </a:gradFill>
              </a:rPr>
              <a:t>@kzfabi</a:t>
            </a:r>
            <a:endParaRPr lang="" sz="3264" b="1" dirty="0">
              <a:gradFill>
                <a:gsLst>
                  <a:gs pos="1250">
                    <a:srgbClr val="FFFFFF"/>
                  </a:gs>
                  <a:gs pos="100000">
                    <a:srgbClr val="FFFFFF"/>
                  </a:gs>
                </a:gsLst>
                <a:lin ang="5400000" scaled="0"/>
              </a:gradFill>
            </a:endParaRPr>
          </a:p>
          <a:p>
            <a:pPr marL="0" indent="0">
              <a:spcBef>
                <a:spcPts val="0"/>
              </a:spcBef>
              <a:buNone/>
            </a:pPr>
            <a:r>
              <a:rPr lang="" sz="3264" b="1" dirty="0" smtClean="0">
                <a:gradFill>
                  <a:gsLst>
                    <a:gs pos="1250">
                      <a:srgbClr val="FFFFFF"/>
                    </a:gs>
                    <a:gs pos="100000">
                      <a:srgbClr val="FFFFFF"/>
                    </a:gs>
                  </a:gsLst>
                  <a:lin ang="5400000" scaled="0"/>
                </a:gradFill>
              </a:rPr>
              <a:t>fabi@kzsoftworks.com</a:t>
            </a:r>
            <a:endParaRPr lang=""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grpSp>
        <p:nvGrpSpPr>
          <p:cNvPr id="8" name="Group 7"/>
          <p:cNvGrpSpPr/>
          <p:nvPr/>
        </p:nvGrpSpPr>
        <p:grpSpPr>
          <a:xfrm>
            <a:off x="342193" y="5917895"/>
            <a:ext cx="5891526" cy="1130386"/>
            <a:chOff x="342193" y="5856933"/>
            <a:chExt cx="5891526" cy="11303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529" y="5856933"/>
              <a:ext cx="2190333" cy="113038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193" y="6176180"/>
              <a:ext cx="1353063" cy="50110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9219" y="6267257"/>
              <a:ext cx="1696554" cy="309738"/>
            </a:xfrm>
            <a:prstGeom prst="rect">
              <a:avLst/>
            </a:prstGeom>
          </p:spPr>
        </p:pic>
        <p:pic>
          <p:nvPicPr>
            <p:cNvPr id="1026" name="Picture 2" descr="http://brekel.com/wp-content/uploads/2015/04/MVP_Logo_Horizontal_Preferred_Cyan300_RGB_300pp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486" y="6242135"/>
              <a:ext cx="892233" cy="3599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https://xamarinfest.blob.core.windows.net/branding/XamarinFestTit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470" y="1564259"/>
            <a:ext cx="43624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5485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a:t>
            </a:r>
            <a:r>
              <a:rPr lang="en-US" dirty="0">
                <a:solidFill>
                  <a:schemeClr val="bg1"/>
                </a:solidFill>
              </a:rPr>
              <a:t> Xamarin?</a:t>
            </a:r>
          </a:p>
        </p:txBody>
      </p:sp>
      <p:sp>
        <p:nvSpPr>
          <p:cNvPr id="4" name="Rectangle 3"/>
          <p:cNvSpPr/>
          <p:nvPr/>
        </p:nvSpPr>
        <p:spPr>
          <a:xfrm>
            <a:off x="443689" y="1419472"/>
            <a:ext cx="4600259" cy="5386090"/>
          </a:xfrm>
          <a:prstGeom prst="rect">
            <a:avLst/>
          </a:prstGeom>
        </p:spPr>
        <p:txBody>
          <a:bodyPr wrap="square">
            <a:spAutoFit/>
          </a:bodyPr>
          <a:lstStyle/>
          <a:p>
            <a:r>
              <a:rPr lang="en-US" sz="2800" dirty="0" err="1">
                <a:solidFill>
                  <a:schemeClr val="bg1"/>
                </a:solidFill>
                <a:latin typeface="Segoe UI Light"/>
              </a:rPr>
              <a:t>Extensión</a:t>
            </a:r>
            <a:r>
              <a:rPr lang="en-US" sz="28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iOS</a:t>
            </a:r>
            <a:r>
              <a:rPr lang="en-US" sz="2400" dirty="0">
                <a:solidFill>
                  <a:schemeClr val="bg1"/>
                </a:solidFill>
                <a:latin typeface="Segoe UI Light"/>
              </a:rPr>
              <a:t>, Android apps </a:t>
            </a:r>
            <a:r>
              <a:rPr lang="en-US" sz="2400" dirty="0" err="1">
                <a:solidFill>
                  <a:schemeClr val="bg1"/>
                </a:solidFill>
                <a:latin typeface="Segoe UI Light"/>
              </a:rPr>
              <a:t>dentro</a:t>
            </a:r>
            <a:r>
              <a:rPr lang="en-US" sz="24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en </a:t>
            </a:r>
            <a:r>
              <a:rPr lang="en-US" sz="2400" dirty="0" err="1">
                <a:solidFill>
                  <a:schemeClr val="bg1"/>
                </a:solidFill>
                <a:latin typeface="Segoe UI Light"/>
              </a:rPr>
              <a:t>aplicaciones</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Todas</a:t>
            </a:r>
            <a:r>
              <a:rPr lang="en-US" sz="2400" dirty="0">
                <a:solidFill>
                  <a:schemeClr val="bg1"/>
                </a:solidFill>
                <a:latin typeface="Segoe UI Light"/>
              </a:rPr>
              <a:t> </a:t>
            </a:r>
            <a:r>
              <a:rPr lang="en-US" sz="2400" dirty="0" err="1">
                <a:solidFill>
                  <a:schemeClr val="bg1"/>
                </a:solidFill>
                <a:latin typeface="Segoe UI Light"/>
              </a:rPr>
              <a:t>las</a:t>
            </a:r>
            <a:r>
              <a:rPr lang="en-US" sz="2400" dirty="0">
                <a:solidFill>
                  <a:schemeClr val="bg1"/>
                </a:solidFill>
                <a:latin typeface="Segoe UI Light"/>
              </a:rPr>
              <a:t> </a:t>
            </a:r>
            <a:r>
              <a:rPr lang="en-US" sz="2400" dirty="0" err="1">
                <a:solidFill>
                  <a:schemeClr val="bg1"/>
                </a:solidFill>
                <a:latin typeface="Segoe UI Light"/>
              </a:rPr>
              <a:t>capacidades</a:t>
            </a:r>
            <a:r>
              <a:rPr lang="en-US" sz="2400" dirty="0">
                <a:solidFill>
                  <a:schemeClr val="bg1"/>
                </a:solidFill>
                <a:latin typeface="Segoe UI Light"/>
              </a:rPr>
              <a:t> de Visual Studio </a:t>
            </a:r>
            <a:r>
              <a:rPr lang="en-US" sz="2400" dirty="0" err="1">
                <a:solidFill>
                  <a:schemeClr val="bg1"/>
                </a:solidFill>
                <a:latin typeface="Segoe UI Light"/>
              </a:rPr>
              <a:t>disponibles</a:t>
            </a:r>
            <a:r>
              <a:rPr lang="en-US" sz="2400" dirty="0">
                <a:solidFill>
                  <a:schemeClr val="bg1"/>
                </a:solidFill>
                <a:latin typeface="Segoe UI Light"/>
              </a:rPr>
              <a:t/>
            </a:r>
            <a:br>
              <a:rPr lang="en-US" sz="2400" dirty="0">
                <a:solidFill>
                  <a:schemeClr val="bg1"/>
                </a:solidFill>
                <a:latin typeface="Segoe UI Light"/>
              </a:rPr>
            </a:br>
            <a:endParaRPr lang="en-US" sz="2400" dirty="0">
              <a:solidFill>
                <a:schemeClr val="bg1"/>
              </a:solidFill>
              <a:latin typeface="Segoe UI Light"/>
            </a:endParaRPr>
          </a:p>
          <a:p>
            <a:r>
              <a:rPr lang="en-US" sz="2800" dirty="0" err="1">
                <a:solidFill>
                  <a:schemeClr val="bg1"/>
                </a:solidFill>
                <a:latin typeface="Segoe UI Light"/>
              </a:rPr>
              <a:t>Crea</a:t>
            </a:r>
            <a:r>
              <a:rPr lang="en-US" sz="2800" dirty="0">
                <a:solidFill>
                  <a:schemeClr val="bg1"/>
                </a:solidFill>
                <a:latin typeface="Segoe UI Light"/>
              </a:rPr>
              <a:t> </a:t>
            </a:r>
            <a:r>
              <a:rPr lang="en-US" sz="2800" dirty="0" err="1">
                <a:solidFill>
                  <a:schemeClr val="bg1"/>
                </a:solidFill>
                <a:latin typeface="Segoe UI Light"/>
              </a:rPr>
              <a:t>aplicaciones</a:t>
            </a:r>
            <a:r>
              <a:rPr lang="en-US" sz="2800" dirty="0">
                <a:solidFill>
                  <a:schemeClr val="bg1"/>
                </a:solidFill>
                <a:latin typeface="Segoe UI Light"/>
              </a:rPr>
              <a:t> </a:t>
            </a:r>
            <a:r>
              <a:rPr lang="en-US" sz="2800" dirty="0" err="1">
                <a:solidFill>
                  <a:schemeClr val="bg1"/>
                </a:solidFill>
                <a:latin typeface="Segoe UI Light"/>
              </a:rPr>
              <a:t>más</a:t>
            </a:r>
            <a:r>
              <a:rPr lang="en-US" sz="2800" dirty="0">
                <a:solidFill>
                  <a:schemeClr val="bg1"/>
                </a:solidFill>
                <a:latin typeface="Segoe UI Light"/>
              </a:rPr>
              <a:t> </a:t>
            </a:r>
            <a:r>
              <a:rPr lang="en-US" sz="2800" dirty="0" err="1">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Mismas</a:t>
            </a:r>
            <a:r>
              <a:rPr lang="en-US" sz="2400" dirty="0">
                <a:solidFill>
                  <a:schemeClr val="bg1"/>
                </a:solidFill>
                <a:latin typeface="Segoe UI Light"/>
              </a:rPr>
              <a:t> </a:t>
            </a:r>
            <a:r>
              <a:rPr lang="en-US" sz="2400" dirty="0" err="1">
                <a:solidFill>
                  <a:schemeClr val="bg1"/>
                </a:solidFill>
                <a:latin typeface="Segoe UI Light"/>
              </a:rPr>
              <a:t>prácticas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Reutiliza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y </a:t>
            </a:r>
            <a:r>
              <a:rPr lang="en-US" sz="2400" dirty="0" err="1">
                <a:solidFill>
                  <a:schemeClr val="bg1"/>
                </a:solidFill>
                <a:latin typeface="Segoe UI Light"/>
              </a:rPr>
              <a:t>binarios</a:t>
            </a:r>
            <a:r>
              <a:rPr lang="en-US" sz="2400" dirty="0">
                <a:solidFill>
                  <a:schemeClr val="bg1"/>
                </a:solidFill>
                <a:latin typeface="Segoe UI Light"/>
              </a:rPr>
              <a:t> de </a:t>
            </a:r>
            <a:r>
              <a:rPr lang="en-US" sz="2400" dirty="0" err="1">
                <a:solidFill>
                  <a:schemeClr val="bg1"/>
                </a:solidFill>
                <a:latin typeface="Segoe UI Light"/>
              </a:rPr>
              <a:t>manera</a:t>
            </a:r>
            <a:r>
              <a:rPr lang="en-US" sz="2400" dirty="0">
                <a:solidFill>
                  <a:schemeClr val="bg1"/>
                </a:solidFill>
                <a:latin typeface="Segoe UI Light"/>
              </a:rPr>
              <a:t> flexible</a:t>
            </a: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a:solidFill>
                  <a:schemeClr val="bg1"/>
                </a:solidFill>
                <a:latin typeface="Segoe UI Light"/>
              </a:rPr>
              <a:t>completamente</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a:t>
            </a:r>
            <a:r>
              <a:rPr lang="en-US" dirty="0">
                <a:solidFill>
                  <a:schemeClr val="bg1"/>
                </a:solidFill>
              </a:rPr>
              <a:t> Xamarin?</a:t>
            </a:r>
          </a:p>
        </p:txBody>
      </p:sp>
      <p:sp>
        <p:nvSpPr>
          <p:cNvPr id="4" name="Rectangle 3"/>
          <p:cNvSpPr/>
          <p:nvPr/>
        </p:nvSpPr>
        <p:spPr>
          <a:xfrm>
            <a:off x="443689" y="1419472"/>
            <a:ext cx="4600259" cy="1631216"/>
          </a:xfrm>
          <a:prstGeom prst="rect">
            <a:avLst/>
          </a:prstGeom>
        </p:spPr>
        <p:txBody>
          <a:bodyPr wrap="square">
            <a:spAutoFit/>
          </a:bodyPr>
          <a:lstStyle/>
          <a:p>
            <a:r>
              <a:rPr lang="en-US" sz="2800" dirty="0" err="1" smtClean="0">
                <a:solidFill>
                  <a:schemeClr val="bg1"/>
                </a:solidFill>
                <a:latin typeface="Segoe UI Light"/>
              </a:rPr>
              <a:t>Licencia</a:t>
            </a:r>
            <a:endParaRPr lang="en-US" sz="2800" dirty="0" smtClean="0">
              <a:solidFill>
                <a:schemeClr val="bg1"/>
              </a:solidFill>
              <a:latin typeface="Segoe UI Light"/>
            </a:endParaRPr>
          </a:p>
          <a:p>
            <a:pPr marL="342900" indent="-342900">
              <a:buFont typeface="Arial" panose="020B0604020202020204" pitchFamily="34" charset="0"/>
              <a:buChar char="•"/>
            </a:pPr>
            <a:r>
              <a:rPr lang="en-US" sz="2400" dirty="0" smtClean="0">
                <a:solidFill>
                  <a:schemeClr val="bg1"/>
                </a:solidFill>
                <a:latin typeface="Segoe UI Light"/>
              </a:rPr>
              <a:t>Free hasta 5 users</a:t>
            </a:r>
          </a:p>
          <a:p>
            <a:pPr marL="342900" indent="-342900">
              <a:buFont typeface="Arial" panose="020B0604020202020204" pitchFamily="34" charset="0"/>
              <a:buChar char="•"/>
            </a:pPr>
            <a:r>
              <a:rPr lang="en-US" sz="2400" dirty="0" err="1" smtClean="0">
                <a:solidFill>
                  <a:schemeClr val="bg1"/>
                </a:solidFill>
                <a:latin typeface="Segoe UI Light"/>
              </a:rPr>
              <a:t>Incluido</a:t>
            </a:r>
            <a:r>
              <a:rPr lang="en-US" sz="2400" dirty="0" smtClean="0">
                <a:solidFill>
                  <a:schemeClr val="bg1"/>
                </a:solidFill>
                <a:latin typeface="Segoe UI Light"/>
              </a:rPr>
              <a:t> </a:t>
            </a:r>
            <a:r>
              <a:rPr lang="en-US" sz="2400" dirty="0" err="1" smtClean="0">
                <a:solidFill>
                  <a:schemeClr val="bg1"/>
                </a:solidFill>
                <a:latin typeface="Segoe UI Light"/>
              </a:rPr>
              <a:t>en</a:t>
            </a:r>
            <a:r>
              <a:rPr lang="en-US" sz="2400" dirty="0" smtClean="0">
                <a:solidFill>
                  <a:schemeClr val="bg1"/>
                </a:solidFill>
                <a:latin typeface="Segoe UI Light"/>
              </a:rPr>
              <a:t> Visual Studio Professional y Enterprise</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7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Crea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tu</a:t>
            </a:r>
            <a:r>
              <a:rPr lang="en-US" sz="2800" dirty="0">
                <a:gradFill>
                  <a:gsLst>
                    <a:gs pos="0">
                      <a:schemeClr val="bg1"/>
                    </a:gs>
                    <a:gs pos="100000">
                      <a:schemeClr val="bg1"/>
                    </a:gs>
                  </a:gsLst>
                  <a:lin ang="5400000" scaled="1"/>
                </a:gradFill>
                <a:latin typeface="Segoe UI Light"/>
                <a:ea typeface="ＭＳ Ｐゴシック" charset="0"/>
              </a:rPr>
              <a:t> UI con Drag and drop</a:t>
            </a: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Apunta</a:t>
            </a:r>
            <a:r>
              <a:rPr lang="en-US" sz="2800" dirty="0">
                <a:gradFill>
                  <a:gsLst>
                    <a:gs pos="0">
                      <a:schemeClr val="bg1"/>
                    </a:gs>
                    <a:gs pos="100000">
                      <a:schemeClr val="bg1"/>
                    </a:gs>
                  </a:gsLst>
                  <a:lin ang="5400000" scaled="1"/>
                </a:gradFill>
                <a:latin typeface="Segoe UI Light"/>
                <a:ea typeface="ＭＳ Ｐゴシック" charset="0"/>
              </a:rPr>
              <a:t> a </a:t>
            </a:r>
            <a:r>
              <a:rPr lang="en-US" sz="2800" dirty="0" err="1">
                <a:gradFill>
                  <a:gsLst>
                    <a:gs pos="0">
                      <a:schemeClr val="bg1"/>
                    </a:gs>
                    <a:gs pos="100000">
                      <a:schemeClr val="bg1"/>
                    </a:gs>
                  </a:gsLst>
                  <a:lin ang="5400000" scaled="1"/>
                </a:gradFill>
                <a:latin typeface="Segoe UI Light"/>
                <a:ea typeface="ＭＳ Ｐゴシック" charset="0"/>
              </a:rPr>
              <a:t>diferentes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tamaños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pantalla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resoluciones</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smtClean="0">
                <a:gradFill>
                  <a:gsLst>
                    <a:gs pos="0">
                      <a:schemeClr val="bg1"/>
                    </a:gs>
                    <a:gs pos="100000">
                      <a:schemeClr val="bg1"/>
                    </a:gs>
                  </a:gsLst>
                  <a:lin ang="5400000" scaled="1"/>
                </a:gradFill>
                <a:latin typeface="Segoe UI Light"/>
                <a:ea typeface="ＭＳ Ｐゴシック" charset="0"/>
              </a:rPr>
              <a:t/>
            </a:r>
            <a:br>
              <a:rPr lang="en-US" sz="2800" dirty="0" smtClean="0">
                <a:gradFill>
                  <a:gsLst>
                    <a:gs pos="0">
                      <a:schemeClr val="bg1"/>
                    </a:gs>
                    <a:gs pos="100000">
                      <a:schemeClr val="bg1"/>
                    </a:gs>
                  </a:gsLst>
                  <a:lin ang="5400000" scaled="1"/>
                </a:gradFill>
                <a:latin typeface="Segoe UI Light"/>
                <a:ea typeface="ＭＳ Ｐゴシック" charset="0"/>
              </a:rPr>
            </a:br>
            <a:r>
              <a:rPr lang="en-US" sz="2800" dirty="0" err="1" smtClean="0">
                <a:gradFill>
                  <a:gsLst>
                    <a:gs pos="0">
                      <a:schemeClr val="bg1"/>
                    </a:gs>
                    <a:gs pos="100000">
                      <a:schemeClr val="bg1"/>
                    </a:gs>
                  </a:gsLst>
                  <a:lin ang="5400000" scaled="1"/>
                </a:gradFill>
                <a:latin typeface="Segoe UI Light"/>
                <a:ea typeface="ＭＳ Ｐゴシック" charset="0"/>
              </a:rPr>
              <a:t>versiones</a:t>
            </a:r>
            <a:r>
              <a:rPr lang="en-US" sz="2800" dirty="0" smtClean="0">
                <a:gradFill>
                  <a:gsLst>
                    <a:gs pos="0">
                      <a:schemeClr val="bg1"/>
                    </a:gs>
                    <a:gs pos="100000">
                      <a:schemeClr val="bg1"/>
                    </a:gs>
                  </a:gsLst>
                  <a:lin ang="5400000" scaled="1"/>
                </a:gradFill>
                <a:latin typeface="Segoe UI Light"/>
                <a:ea typeface="ＭＳ Ｐゴシック" charset="0"/>
              </a:rPr>
              <a:t> de 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Excelente</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diseñador</a:t>
            </a:r>
            <a:r>
              <a:rPr lang="en-US" sz="2800" dirty="0">
                <a:gradFill>
                  <a:gsLst>
                    <a:gs pos="0">
                      <a:schemeClr val="bg1"/>
                    </a:gs>
                    <a:gs pos="100000">
                      <a:schemeClr val="bg1"/>
                    </a:gs>
                  </a:gsLst>
                  <a:lin ang="5400000" scaled="1"/>
                </a:gradFill>
                <a:latin typeface="Segoe UI Light"/>
                <a:ea typeface="ＭＳ Ｐゴシック" charset="0"/>
              </a:rPr>
              <a:t> de Android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iOS </a:t>
            </a:r>
            <a:r>
              <a:rPr lang="en-US" sz="2800" dirty="0" err="1">
                <a:gradFill>
                  <a:gsLst>
                    <a:gs pos="0">
                      <a:schemeClr val="bg1"/>
                    </a:gs>
                    <a:gs pos="100000">
                      <a:schemeClr val="bg1"/>
                    </a:gs>
                  </a:gsLst>
                  <a:lin ang="5400000" scaled="1"/>
                </a:gradFill>
                <a:latin typeface="Segoe UI Light"/>
                <a:ea typeface="ＭＳ Ｐゴシック" charset="0"/>
              </a:rPr>
              <a:t>ya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Diseño</a:t>
            </a:r>
            <a:r>
              <a:rPr lang="en-US" dirty="0"/>
              <a:t> de UI en 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Depuración</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en un </a:t>
            </a:r>
            <a:r>
              <a:rPr lang="en-US" sz="2800" dirty="0" err="1">
                <a:gradFill>
                  <a:gsLst>
                    <a:gs pos="0">
                      <a:schemeClr val="bg1"/>
                    </a:gs>
                    <a:gs pos="100000">
                      <a:schemeClr val="bg1"/>
                    </a:gs>
                  </a:gsLst>
                  <a:lin ang="5400000" scaled="1"/>
                </a:gradFill>
                <a:latin typeface="Segoe UI Light"/>
                <a:ea typeface="ＭＳ Ｐゴシック" charset="0"/>
              </a:rPr>
              <a:t>entorno</a:t>
            </a:r>
            <a:r>
              <a:rPr lang="en-US" sz="2800" dirty="0">
                <a:gradFill>
                  <a:gsLst>
                    <a:gs pos="0">
                      <a:schemeClr val="bg1"/>
                    </a:gs>
                    <a:gs pos="100000">
                      <a:schemeClr val="bg1"/>
                    </a:gs>
                  </a:gsLst>
                  <a:lin ang="5400000" scaled="1"/>
                </a:gradFill>
                <a:latin typeface="Segoe UI Light"/>
                <a:ea typeface="ＭＳ Ｐゴシック" charset="0"/>
              </a:rPr>
              <a:t> en la </a:t>
            </a:r>
            <a:r>
              <a:rPr lang="en-US" sz="2800" dirty="0" err="1">
                <a:gradFill>
                  <a:gsLst>
                    <a:gs pos="0">
                      <a:schemeClr val="bg1"/>
                    </a:gs>
                    <a:gs pos="100000">
                      <a:schemeClr val="bg1"/>
                    </a:gs>
                  </a:gsLst>
                  <a:lin ang="5400000" scaled="1"/>
                </a:gradFill>
                <a:latin typeface="Segoe UI Light"/>
                <a:ea typeface="ＭＳ Ｐゴシック" charset="0"/>
              </a:rPr>
              <a:t>nube</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para </a:t>
            </a:r>
            <a:r>
              <a:rPr lang="en-US" sz="2800" dirty="0" err="1">
                <a:gradFill>
                  <a:gsLst>
                    <a:gs pos="0">
                      <a:schemeClr val="bg1"/>
                    </a:gs>
                    <a:gs pos="100000">
                      <a:schemeClr val="bg1"/>
                    </a:gs>
                  </a:gsLst>
                  <a:lin ang="5400000" scaled="1"/>
                </a:gradFill>
                <a:latin typeface="Segoe UI Light"/>
                <a:ea typeface="ＭＳ Ｐゴシック" charset="0"/>
              </a:rPr>
              <a:t>todos</a:t>
            </a:r>
            <a:r>
              <a:rPr lang="en-US" sz="2800" dirty="0">
                <a:gradFill>
                  <a:gsLst>
                    <a:gs pos="0">
                      <a:schemeClr val="bg1"/>
                    </a:gs>
                    <a:gs pos="100000">
                      <a:schemeClr val="bg1"/>
                    </a:gs>
                  </a:gsLst>
                  <a:lin ang="5400000" scaled="1"/>
                </a:gradFill>
                <a:latin typeface="Segoe UI Light"/>
                <a:ea typeface="ＭＳ Ｐゴシック" charset="0"/>
              </a:rPr>
              <a:t> los </a:t>
            </a: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Android y iOS</a:t>
            </a: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unitarias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Monitoreo</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rendimiento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Resultados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visuales</a:t>
            </a:r>
            <a:endParaRPr lang="en-US" sz="2800" dirty="0" smtClean="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Pay as you go</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a:t>Xamarin test cloud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hace</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una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Ahead Of Time (AOT) </a:t>
              </a:r>
              <a:r>
                <a:rPr lang="en-US" sz="2000" dirty="0" err="1">
                  <a:gradFill>
                    <a:gsLst>
                      <a:gs pos="0">
                        <a:schemeClr val="bg1"/>
                      </a:gs>
                      <a:gs pos="100000">
                        <a:schemeClr val="bg1"/>
                      </a:gs>
                    </a:gsLst>
                    <a:lin ang="16200000" scaled="0"/>
                  </a:gradFill>
                  <a:ea typeface="ＭＳ Ｐゴシック" charset="0"/>
                  <a:cs typeface="Source Sans Pro"/>
                </a:rPr>
                <a:t>completa</a:t>
              </a:r>
              <a:r>
                <a:rPr lang="en-US" sz="2000" dirty="0">
                  <a:gradFill>
                    <a:gsLst>
                      <a:gs pos="0">
                        <a:schemeClr val="bg1"/>
                      </a:gs>
                      <a:gs pos="100000">
                        <a:schemeClr val="bg1"/>
                      </a:gs>
                    </a:gsLst>
                    <a:lin ang="16200000" scaled="0"/>
                  </a:gradFill>
                  <a:ea typeface="ＭＳ Ｐゴシック" charset="0"/>
                  <a:cs typeface="Source Sans Pro"/>
                </a:rPr>
                <a:t> para </a:t>
              </a:r>
              <a:r>
                <a:rPr lang="en-US" sz="2000" dirty="0" err="1" smtClean="0">
                  <a:gradFill>
                    <a:gsLst>
                      <a:gs pos="0">
                        <a:schemeClr val="bg1"/>
                      </a:gs>
                      <a:gs pos="100000">
                        <a:schemeClr val="bg1"/>
                      </a:gs>
                    </a:gsLst>
                    <a:lin ang="16200000" scaled="0"/>
                  </a:gradFill>
                  <a:ea typeface="ＭＳ Ｐゴシック" charset="0"/>
                  <a:cs typeface="Source Sans Pro"/>
                </a:rPr>
                <a:t>producir</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a:gradFill>
                    <a:gsLst>
                      <a:gs pos="0">
                        <a:schemeClr val="bg1"/>
                      </a:gs>
                      <a:gs pos="100000">
                        <a:schemeClr val="bg1"/>
                      </a:gs>
                    </a:gsLst>
                    <a:lin ang="16200000" scaled="0"/>
                  </a:gradFill>
                  <a:ea typeface="ＭＳ Ｐゴシック" charset="0"/>
                  <a:cs typeface="Source Sans Pro"/>
                </a:rPr>
                <a:t>un </a:t>
              </a:r>
              <a:r>
                <a:rPr lang="en-US" sz="2000" dirty="0" err="1">
                  <a:gradFill>
                    <a:gsLst>
                      <a:gs pos="0">
                        <a:schemeClr val="bg1"/>
                      </a:gs>
                      <a:gs pos="100000">
                        <a:schemeClr val="bg1"/>
                      </a:gs>
                    </a:gsLst>
                    <a:lin ang="16200000" scaled="0"/>
                  </a:gradFill>
                  <a:ea typeface="ＭＳ Ｐゴシック" charset="0"/>
                  <a:cs typeface="Source Sans Pro"/>
                </a:rPr>
                <a:t>binario</a:t>
              </a:r>
              <a:r>
                <a:rPr lang="en-US" sz="2000" dirty="0">
                  <a:gradFill>
                    <a:gsLst>
                      <a:gs pos="0">
                        <a:schemeClr val="bg1"/>
                      </a:gs>
                      <a:gs pos="100000">
                        <a:schemeClr val="bg1"/>
                      </a:gs>
                    </a:gsLst>
                    <a:lin ang="16200000" scaled="0"/>
                  </a:gradFill>
                  <a:ea typeface="ＭＳ Ｐゴシック" charset="0"/>
                  <a:cs typeface="Source Sans Pro"/>
                </a:rPr>
                <a:t> ARM </a:t>
              </a:r>
              <a:r>
                <a:rPr lang="en-US" sz="2000" dirty="0" err="1">
                  <a:gradFill>
                    <a:gsLst>
                      <a:gs pos="0">
                        <a:schemeClr val="bg1"/>
                      </a:gs>
                      <a:gs pos="100000">
                        <a:schemeClr val="bg1"/>
                      </a:gs>
                    </a:gsLst>
                    <a:lin ang="16200000" scaled="0"/>
                  </a:gradFill>
                  <a:ea typeface="ＭＳ Ｐゴシック" charset="0"/>
                  <a:cs typeface="Source Sans Pro"/>
                </a:rPr>
                <a:t>ya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listo</a:t>
              </a:r>
              <a:r>
                <a:rPr lang="en-US" sz="2000" dirty="0">
                  <a:gradFill>
                    <a:gsLst>
                      <a:gs pos="0">
                        <a:schemeClr val="bg1"/>
                      </a:gs>
                      <a:gs pos="100000">
                        <a:schemeClr val="bg1"/>
                      </a:gs>
                    </a:gsLst>
                    <a:lin ang="16200000" scaled="0"/>
                  </a:gradFill>
                  <a:ea typeface="ＭＳ Ｐゴシック" charset="0"/>
                  <a:cs typeface="Source Sans Pro"/>
                </a:rPr>
                <a:t> para la 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a:gradFill>
                    <a:gsLst>
                      <a:gs pos="0">
                        <a:schemeClr val="bg1"/>
                      </a:gs>
                      <a:gs pos="100000">
                        <a:schemeClr val="bg1"/>
                      </a:gs>
                    </a:gsLst>
                    <a:lin ang="16200000" scaled="0"/>
                  </a:gradFill>
                  <a:ea typeface="ＭＳ Ｐゴシック" charset="0"/>
                  <a:cs typeface="Source Sans Pro"/>
                </a:rPr>
                <a:t>toma</a:t>
              </a:r>
              <a:r>
                <a:rPr lang="en-US" sz="2000" dirty="0">
                  <a:gradFill>
                    <a:gsLst>
                      <a:gs pos="0">
                        <a:schemeClr val="bg1"/>
                      </a:gs>
                      <a:gs pos="100000">
                        <a:schemeClr val="bg1"/>
                      </a:gs>
                    </a:gsLst>
                    <a:lin ang="16200000" scaled="0"/>
                  </a:gradFill>
                  <a:ea typeface="ＭＳ Ｐゴシック" charset="0"/>
                  <a:cs typeface="Source Sans Pro"/>
                </a:rPr>
                <a:t> la </a:t>
              </a:r>
              <a:r>
                <a:rPr lang="en-US" sz="2000" dirty="0" err="1">
                  <a:gradFill>
                    <a:gsLst>
                      <a:gs pos="0">
                        <a:schemeClr val="bg1"/>
                      </a:gs>
                      <a:gs pos="100000">
                        <a:schemeClr val="bg1"/>
                      </a:gs>
                    </a:gsLst>
                    <a:lin ang="16200000" scaled="0"/>
                  </a:gradFill>
                  <a:ea typeface="ＭＳ Ｐゴシック" charset="0"/>
                  <a:cs typeface="Source Sans Pro"/>
                </a:rPr>
                <a:t>ventaja</a:t>
              </a:r>
              <a:r>
                <a:rPr lang="en-US" sz="2000" dirty="0">
                  <a:gradFill>
                    <a:gsLst>
                      <a:gs pos="0">
                        <a:schemeClr val="bg1"/>
                      </a:gs>
                      <a:gs pos="100000">
                        <a:schemeClr val="bg1"/>
                      </a:gs>
                    </a:gsLst>
                    <a:lin ang="16200000" scaled="0"/>
                  </a:gradFill>
                  <a:ea typeface="ＭＳ Ｐゴシック" charset="0"/>
                  <a:cs typeface="Source Sans Pro"/>
                </a:rPr>
                <a:t> de la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Just In Time (JIT) en el </a:t>
              </a:r>
              <a:r>
                <a:rPr lang="en-US" sz="2000" dirty="0" err="1">
                  <a:gradFill>
                    <a:gsLst>
                      <a:gs pos="0">
                        <a:schemeClr val="bg1"/>
                      </a:gs>
                      <a:gs pos="100000">
                        <a:schemeClr val="bg1"/>
                      </a:gs>
                    </a:gsLst>
                    <a:lin ang="16200000" scaled="0"/>
                  </a:gradFill>
                  <a:ea typeface="ＭＳ Ｐゴシック" charset="0"/>
                  <a:cs typeface="Source Sans Pro"/>
                </a:rPr>
                <a:t>dispositivo</a:t>
              </a:r>
              <a:r>
                <a:rPr lang="en-US" sz="2000" dirty="0">
                  <a:gradFill>
                    <a:gsLst>
                      <a:gs pos="0">
                        <a:schemeClr val="bg1"/>
                      </a:gs>
                      <a:gs pos="100000">
                        <a:schemeClr val="bg1"/>
                      </a:gs>
                    </a:gsLst>
                    <a:lin ang="16200000" scaled="0"/>
                  </a:gradFill>
                  <a:ea typeface="ＭＳ Ｐゴシック" charset="0"/>
                  <a:cs typeface="Source Sans Pro"/>
                </a:rPr>
                <a:t> Android</a:t>
              </a: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a:t>Compilación</a:t>
            </a:r>
            <a:r>
              <a:rPr lang="en-US" dirty="0"/>
              <a:t> </a:t>
            </a:r>
            <a:r>
              <a:rPr lang="en-US" dirty="0" err="1"/>
              <a:t>nativa</a:t>
            </a:r>
            <a:r>
              <a:rPr lang="en-US" dirty="0"/>
              <a:t>, </a:t>
            </a:r>
            <a:r>
              <a:rPr lang="en-US" dirty="0" err="1"/>
              <a:t>rendimiento</a:t>
            </a:r>
            <a:r>
              <a:rPr lang="en-US" dirty="0"/>
              <a:t> </a:t>
            </a:r>
            <a:r>
              <a:rPr lang="en-US" dirty="0" err="1"/>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a:t>Más</a:t>
            </a:r>
            <a:r>
              <a:rPr lang="en-US" sz="5200" dirty="0"/>
              <a:t> </a:t>
            </a:r>
            <a:r>
              <a:rPr lang="en-US" sz="5200" dirty="0" err="1"/>
              <a:t>reutilización</a:t>
            </a:r>
            <a:r>
              <a:rPr lang="en-US" sz="5200" dirty="0"/>
              <a:t> de </a:t>
            </a:r>
            <a:r>
              <a:rPr lang="en-US" sz="5200" dirty="0" err="1"/>
              <a:t>código</a:t>
            </a:r>
            <a:r>
              <a:rPr lang="en-US" dirty="0"/>
              <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a:gradFill>
                  <a:gsLst>
                    <a:gs pos="0">
                      <a:schemeClr val="accent2"/>
                    </a:gs>
                    <a:gs pos="100000">
                      <a:schemeClr val="accent2"/>
                    </a:gs>
                  </a:gsLst>
                  <a:lin ang="16200000" scaled="0"/>
                </a:gradFill>
              </a:rPr>
              <a:t>Estadísticas</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reutilización</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código</a:t>
            </a:r>
            <a:r>
              <a:rPr lang="en-US" b="1" dirty="0">
                <a:gradFill>
                  <a:gsLst>
                    <a:gs pos="0">
                      <a:schemeClr val="accent2"/>
                    </a:gs>
                    <a:gs pos="100000">
                      <a:schemeClr val="accent2"/>
                    </a:gs>
                  </a:gsLst>
                  <a:lin ang="16200000" scaled="0"/>
                </a:gradFill>
              </a:rPr>
              <a:t> con Xamarin:</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3751046" cy="489365"/>
            <a:chOff x="2559512" y="6231267"/>
            <a:chExt cx="3751046" cy="489365"/>
          </a:xfrm>
        </p:grpSpPr>
        <p:grpSp>
          <p:nvGrpSpPr>
            <p:cNvPr id="14" name="Group 13"/>
            <p:cNvGrpSpPr/>
            <p:nvPr/>
          </p:nvGrpSpPr>
          <p:grpSpPr>
            <a:xfrm>
              <a:off x="2559512" y="6231267"/>
              <a:ext cx="1401873" cy="489365"/>
              <a:chOff x="2559512" y="6231267"/>
              <a:chExt cx="1401873"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12755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App logic</a:t>
                </a:r>
              </a:p>
            </p:txBody>
          </p:sp>
        </p:grpSp>
        <p:grpSp>
          <p:nvGrpSpPr>
            <p:cNvPr id="23" name="Group 22"/>
            <p:cNvGrpSpPr/>
            <p:nvPr/>
          </p:nvGrpSpPr>
          <p:grpSpPr>
            <a:xfrm>
              <a:off x="4130845" y="6231267"/>
              <a:ext cx="2179713" cy="489365"/>
              <a:chOff x="6784671" y="6231267"/>
              <a:chExt cx="217971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90539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User interface code</a:t>
                </a: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276999"/>
          </a:xfrm>
          <a:prstGeom prst="rect">
            <a:avLst/>
          </a:prstGeom>
        </p:spPr>
        <p:txBody>
          <a:bodyPr wrap="square">
            <a:spAutoFit/>
          </a:bodyPr>
          <a:lstStyle/>
          <a:p>
            <a:pPr lvl="0" algn="ctr" defTabSz="621792" fontAlgn="base">
              <a:lnSpc>
                <a:spcPct val="100000"/>
              </a:lnSpc>
              <a:spcBef>
                <a:spcPct val="0"/>
              </a:spcBef>
              <a:spcAft>
                <a:spcPct val="0"/>
              </a:spcAft>
              <a:buSzTx/>
            </a:pPr>
            <a:r>
              <a:rPr lang="en-US" sz="1200" dirty="0" smtClean="0">
                <a:gradFill>
                  <a:gsLst>
                    <a:gs pos="0">
                      <a:srgbClr val="68217A"/>
                    </a:gs>
                    <a:gs pos="100000">
                      <a:srgbClr val="68217A"/>
                    </a:gs>
                  </a:gsLst>
                  <a:lin ang="16200000" scaled="0"/>
                </a:gradFill>
                <a:ea typeface="ＭＳ Ｐゴシック" charset="0"/>
              </a:rPr>
              <a:t>* </a:t>
            </a:r>
            <a:r>
              <a:rPr lang="en-US" sz="1200" dirty="0" err="1" smtClean="0">
                <a:gradFill>
                  <a:gsLst>
                    <a:gs pos="0">
                      <a:srgbClr val="68217A"/>
                    </a:gs>
                    <a:gs pos="100000">
                      <a:srgbClr val="68217A"/>
                    </a:gs>
                  </a:gsLst>
                  <a:lin ang="16200000" scaled="0"/>
                </a:gradFill>
                <a:ea typeface="ＭＳ Ｐゴシック" charset="0"/>
              </a:rPr>
              <a:t>Ejemplo</a:t>
            </a:r>
            <a:r>
              <a:rPr lang="en-US" sz="1200" dirty="0" smtClean="0">
                <a:gradFill>
                  <a:gsLst>
                    <a:gs pos="0">
                      <a:srgbClr val="68217A"/>
                    </a:gs>
                    <a:gs pos="100000">
                      <a:srgbClr val="68217A"/>
                    </a:gs>
                  </a:gsLst>
                  <a:lin ang="16200000" scaled="0"/>
                </a:gradFill>
                <a:ea typeface="ＭＳ Ｐゴシック" charset="0"/>
              </a:rPr>
              <a:t> </a:t>
            </a:r>
            <a:r>
              <a:rPr lang="en-US" sz="1200" dirty="0" err="1">
                <a:gradFill>
                  <a:gsLst>
                    <a:gs pos="0">
                      <a:srgbClr val="68217A"/>
                    </a:gs>
                    <a:gs pos="100000">
                      <a:srgbClr val="68217A"/>
                    </a:gs>
                  </a:gsLst>
                  <a:lin ang="16200000" scaled="0"/>
                </a:gradFill>
                <a:ea typeface="ＭＳ Ｐゴシック" charset="0"/>
              </a:rPr>
              <a:t>basado</a:t>
            </a:r>
            <a:r>
              <a:rPr lang="en-US" sz="1200" dirty="0">
                <a:gradFill>
                  <a:gsLst>
                    <a:gs pos="0">
                      <a:srgbClr val="68217A"/>
                    </a:gs>
                    <a:gs pos="100000">
                      <a:srgbClr val="68217A"/>
                    </a:gs>
                  </a:gsLst>
                  <a:lin ang="16200000" scaled="0"/>
                </a:gradFill>
                <a:ea typeface="ＭＳ Ｐゴシック" charset="0"/>
              </a:rPr>
              <a:t> en la </a:t>
            </a:r>
            <a:r>
              <a:rPr lang="en-US" sz="1200" dirty="0" err="1">
                <a:gradFill>
                  <a:gsLst>
                    <a:gs pos="0">
                      <a:srgbClr val="68217A"/>
                    </a:gs>
                    <a:gs pos="100000">
                      <a:srgbClr val="68217A"/>
                    </a:gs>
                  </a:gsLst>
                  <a:lin ang="16200000" scaled="0"/>
                </a:gradFill>
                <a:ea typeface="ＭＳ Ｐゴシック" charset="0"/>
              </a:rPr>
              <a:t>aplicación</a:t>
            </a:r>
            <a:r>
              <a:rPr lang="en-US" sz="1200" dirty="0">
                <a:gradFill>
                  <a:gsLst>
                    <a:gs pos="0">
                      <a:srgbClr val="68217A"/>
                    </a:gs>
                    <a:gs pos="100000">
                      <a:srgbClr val="68217A"/>
                    </a:gs>
                  </a:gsLst>
                  <a:lin ang="16200000" scaled="0"/>
                </a:gradFill>
                <a:ea typeface="ＭＳ Ｐゴシック" charset="0"/>
              </a:rPr>
              <a:t> </a:t>
            </a:r>
            <a:r>
              <a:rPr lang="en-US" sz="1200" dirty="0" err="1">
                <a:gradFill>
                  <a:gsLst>
                    <a:gs pos="0">
                      <a:srgbClr val="68217A"/>
                    </a:gs>
                    <a:gs pos="100000">
                      <a:srgbClr val="68217A"/>
                    </a:gs>
                  </a:gsLst>
                  <a:lin ang="16200000" scaled="0"/>
                </a:gradFill>
                <a:ea typeface="ＭＳ Ｐゴシック" charset="0"/>
              </a:rPr>
              <a:t>iCircuit</a:t>
            </a:r>
            <a:endParaRPr lang="en-US" sz="1200"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468582"/>
            <a:ext cx="4746400" cy="3294398"/>
          </a:xfrm>
        </p:spPr>
        <p:txBody>
          <a:bodyPr/>
          <a:lstStyle/>
          <a:p>
            <a:r>
              <a:rPr lang="en-US" sz="6000" b="1" dirty="0" smtClean="0"/>
              <a:t>Demo</a:t>
            </a:r>
            <a:endParaRPr lang="es-MX" sz="6000" b="1" dirty="0"/>
          </a:p>
        </p:txBody>
      </p:sp>
      <p:pic>
        <p:nvPicPr>
          <p:cNvPr id="4" name="Picture 8" descr="https://xamarinfest.blob.core.windows.net/branding/XamarinFestTit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41" y="378310"/>
            <a:ext cx="43624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xamar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745" y="4607404"/>
            <a:ext cx="2060576" cy="206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7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74638" y="274320"/>
            <a:ext cx="11058380" cy="1831975"/>
          </a:xfrm>
        </p:spPr>
        <p:txBody>
          <a:bodyPr/>
          <a:lstStyle/>
          <a:p>
            <a:r>
              <a:rPr lang="en-US" dirty="0" err="1" smtClean="0"/>
              <a:t>Muchas</a:t>
            </a:r>
            <a:r>
              <a:rPr lang="en-US" dirty="0" smtClean="0"/>
              <a:t> gracias</a:t>
            </a:r>
            <a:r>
              <a:rPr lang="en-US" dirty="0"/>
              <a:t>!</a:t>
            </a:r>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smtClean="0">
                <a:gradFill>
                  <a:gsLst>
                    <a:gs pos="1250">
                      <a:srgbClr val="FFFFFF"/>
                    </a:gs>
                    <a:gs pos="100000">
                      <a:srgbClr val="FFFFFF"/>
                    </a:gs>
                  </a:gsLst>
                  <a:lin ang="5400000" scaled="0"/>
                </a:gradFill>
              </a:rPr>
              <a:t>Fabian Fernandez</a:t>
            </a:r>
            <a:endParaRPr lang="" sz="3264" b="1" dirty="0">
              <a:gradFill>
                <a:gsLst>
                  <a:gs pos="1250">
                    <a:srgbClr val="FFFFFF"/>
                  </a:gs>
                  <a:gs pos="100000">
                    <a:srgbClr val="FFFFFF"/>
                  </a:gs>
                </a:gsLst>
                <a:lin ang="5400000" scaled="0"/>
              </a:gradFill>
            </a:endParaRPr>
          </a:p>
          <a:p>
            <a:pPr marL="0" indent="0">
              <a:spcBef>
                <a:spcPts val="0"/>
              </a:spcBef>
              <a:buNone/>
            </a:pPr>
            <a:r>
              <a:rPr lang="" sz="3264" b="1" dirty="0" smtClean="0">
                <a:gradFill>
                  <a:gsLst>
                    <a:gs pos="1250">
                      <a:srgbClr val="FFFFFF"/>
                    </a:gs>
                    <a:gs pos="100000">
                      <a:srgbClr val="FFFFFF"/>
                    </a:gs>
                  </a:gsLst>
                  <a:lin ang="5400000" scaled="0"/>
                </a:gradFill>
              </a:rPr>
              <a:t>@kzfabi</a:t>
            </a:r>
            <a:endParaRPr lang="" sz="3264" b="1" dirty="0">
              <a:gradFill>
                <a:gsLst>
                  <a:gs pos="1250">
                    <a:srgbClr val="FFFFFF"/>
                  </a:gs>
                  <a:gs pos="100000">
                    <a:srgbClr val="FFFFFF"/>
                  </a:gs>
                </a:gsLst>
                <a:lin ang="5400000" scaled="0"/>
              </a:gradFill>
            </a:endParaRPr>
          </a:p>
          <a:p>
            <a:pPr marL="0" indent="0">
              <a:spcBef>
                <a:spcPts val="0"/>
              </a:spcBef>
              <a:buNone/>
            </a:pPr>
            <a:r>
              <a:rPr lang="" sz="3264" b="1" dirty="0" smtClean="0">
                <a:gradFill>
                  <a:gsLst>
                    <a:gs pos="1250">
                      <a:srgbClr val="FFFFFF"/>
                    </a:gs>
                    <a:gs pos="100000">
                      <a:srgbClr val="FFFFFF"/>
                    </a:gs>
                  </a:gsLst>
                  <a:lin ang="5400000" scaled="0"/>
                </a:gradFill>
              </a:rPr>
              <a:t>fabi@kzsoftworks.com</a:t>
            </a:r>
            <a:endParaRPr lang=""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grpSp>
        <p:nvGrpSpPr>
          <p:cNvPr id="5" name="Group 4"/>
          <p:cNvGrpSpPr/>
          <p:nvPr/>
        </p:nvGrpSpPr>
        <p:grpSpPr>
          <a:xfrm>
            <a:off x="342193" y="5917895"/>
            <a:ext cx="5891526" cy="1130386"/>
            <a:chOff x="342193" y="5856933"/>
            <a:chExt cx="5891526" cy="113038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529" y="5856933"/>
              <a:ext cx="2190333" cy="11303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93" y="6176180"/>
              <a:ext cx="1353063" cy="5011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219" y="6267257"/>
              <a:ext cx="1696554" cy="309738"/>
            </a:xfrm>
            <a:prstGeom prst="rect">
              <a:avLst/>
            </a:prstGeom>
          </p:spPr>
        </p:pic>
        <p:pic>
          <p:nvPicPr>
            <p:cNvPr id="9" name="Picture 2" descr="http://brekel.com/wp-content/uploads/2015/04/MVP_Logo_Horizontal_Preferred_Cyan300_RGB_300pp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486" y="6242135"/>
              <a:ext cx="892233" cy="3599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descr="https://xamarinfest.blob.core.windows.net/branding/XamarinFestTit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70" y="1564259"/>
            <a:ext cx="43624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Tree>
    <p:extLst>
      <p:ext uri="{BB962C8B-B14F-4D97-AF65-F5344CB8AC3E}">
        <p14:creationId xmlns:p14="http://schemas.microsoft.com/office/powerpoint/2010/main" val="23223017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pic>
        <p:nvPicPr>
          <p:cNvPr id="409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445">
            <a:off x="6640348" y="638562"/>
            <a:ext cx="4028439" cy="34926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62705" flipH="1">
            <a:off x="2611121" y="592087"/>
            <a:ext cx="3702461" cy="31889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7193280" y="5198225"/>
            <a:ext cx="5243195" cy="185937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p:nvPr>
        </p:nvSpPr>
        <p:spPr>
          <a:xfrm>
            <a:off x="8057803" y="5569529"/>
            <a:ext cx="4378671" cy="1316228"/>
          </a:xfrm>
        </p:spPr>
        <p:txBody>
          <a:bodyPr/>
          <a:lstStyle/>
          <a:p>
            <a:r>
              <a:rPr lang="" sz="7341" dirty="0" smtClean="0">
                <a:solidFill>
                  <a:schemeClr val="bg1"/>
                </a:solidFill>
              </a:rPr>
              <a:t>Disclaimer</a:t>
            </a:r>
            <a:endParaRPr lang="en-US" sz="7341" dirty="0">
              <a:solidFill>
                <a:schemeClr val="bg1"/>
              </a:solidFill>
            </a:endParaRPr>
          </a:p>
        </p:txBody>
      </p:sp>
    </p:spTree>
    <p:extLst>
      <p:ext uri="{BB962C8B-B14F-4D97-AF65-F5344CB8AC3E}">
        <p14:creationId xmlns:p14="http://schemas.microsoft.com/office/powerpoint/2010/main" val="1110976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la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tendencia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856370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smartinsights.com/wp-content/uploads/2014/03/Mobile-stats-vs-desktop-users-global-550x4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950" y="458504"/>
            <a:ext cx="8410574" cy="619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318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Objective-C</a:t>
            </a: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Eclipse</a:t>
            </a: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a:t>Las </a:t>
            </a:r>
            <a:r>
              <a:rPr lang="en-US" dirty="0" err="1"/>
              <a:t>plataformas</a:t>
            </a:r>
            <a:r>
              <a:rPr lang="en-US" dirty="0"/>
              <a:t> </a:t>
            </a:r>
            <a:r>
              <a:rPr lang="en-US" dirty="0" err="1"/>
              <a:t>más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274642" y="151277"/>
            <a:ext cx="11889564" cy="1300921"/>
          </a:xfrm>
        </p:spPr>
        <p:txBody>
          <a:bodyPr/>
          <a:lstStyle/>
          <a:p>
            <a:r>
              <a:rPr lang="en-US" dirty="0"/>
              <a:t>Las </a:t>
            </a:r>
            <a:r>
              <a:rPr lang="en-US" dirty="0" err="1"/>
              <a:t>plataformas</a:t>
            </a:r>
            <a:r>
              <a:rPr lang="en-US" dirty="0"/>
              <a:t> </a:t>
            </a:r>
            <a:r>
              <a:rPr lang="en-US" dirty="0" err="1"/>
              <a:t>más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pic>
        <p:nvPicPr>
          <p:cNvPr id="2050" name="Picture 2" descr="https://b-i.forbesimg.com/louiscolumbus/files/2013/06/market-shar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986" y="1093002"/>
            <a:ext cx="7762875" cy="580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72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movilidad</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gracias al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van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requerir</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acceso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ciertas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capacidades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a:gradFill>
                  <a:gsLst>
                    <a:gs pos="0">
                      <a:schemeClr val="bg1"/>
                    </a:gs>
                    <a:gs pos="100000">
                      <a:schemeClr val="bg1"/>
                    </a:gs>
                  </a:gsLst>
                  <a:lin ang="5400000" scaled="1"/>
                </a:gradFill>
              </a:rPr>
              <a:t>La </a:t>
            </a:r>
            <a:r>
              <a:rPr lang="en-US" sz="4800" dirty="0" err="1">
                <a:gradFill>
                  <a:gsLst>
                    <a:gs pos="0">
                      <a:schemeClr val="bg1"/>
                    </a:gs>
                    <a:gs pos="100000">
                      <a:schemeClr val="bg1"/>
                    </a:gs>
                  </a:gsLst>
                  <a:lin ang="5400000" scaled="1"/>
                </a:gradFill>
              </a:rPr>
              <a:t>importancia</a:t>
            </a:r>
            <a:r>
              <a:rPr lang="en-US" sz="4800" dirty="0">
                <a:gradFill>
                  <a:gsLst>
                    <a:gs pos="0">
                      <a:schemeClr val="bg1"/>
                    </a:gs>
                    <a:gs pos="100000">
                      <a:schemeClr val="bg1"/>
                    </a:gs>
                  </a:gsLst>
                  <a:lin ang="5400000" scaled="1"/>
                </a:gradFill>
              </a:rPr>
              <a:t> de </a:t>
            </a:r>
            <a:r>
              <a:rPr lang="en-US" sz="4800" dirty="0" err="1">
                <a:gradFill>
                  <a:gsLst>
                    <a:gs pos="0">
                      <a:schemeClr val="bg1"/>
                    </a:gs>
                    <a:gs pos="100000">
                      <a:schemeClr val="bg1"/>
                    </a:gs>
                  </a:gsLst>
                  <a:lin ang="5400000" scaled="1"/>
                </a:gradFill>
              </a:rPr>
              <a:t>las</a:t>
            </a:r>
            <a:endParaRPr lang="en-US" sz="4800" dirty="0">
              <a:gradFill>
                <a:gsLst>
                  <a:gs pos="0">
                    <a:schemeClr val="bg1"/>
                  </a:gs>
                  <a:gs pos="100000">
                    <a:schemeClr val="bg1"/>
                  </a:gs>
                </a:gsLst>
                <a:lin ang="5400000" scaled="1"/>
              </a:gradFill>
            </a:endParaRPr>
          </a:p>
          <a:p>
            <a:pPr fontAlgn="auto">
              <a:spcAft>
                <a:spcPts val="0"/>
              </a:spcAft>
            </a:pPr>
            <a:r>
              <a:rPr lang="en-US" sz="4800" dirty="0" err="1">
                <a:gradFill>
                  <a:gsLst>
                    <a:gs pos="0">
                      <a:schemeClr val="bg1"/>
                    </a:gs>
                    <a:gs pos="100000">
                      <a:schemeClr val="bg1"/>
                    </a:gs>
                  </a:gsLst>
                  <a:lin ang="5400000" scaled="1"/>
                </a:gradFill>
              </a:rPr>
              <a:t>experiencias</a:t>
            </a:r>
            <a:r>
              <a:rPr lang="en-US" sz="4800" dirty="0">
                <a:gradFill>
                  <a:gsLst>
                    <a:gs pos="0">
                      <a:schemeClr val="bg1"/>
                    </a:gs>
                    <a:gs pos="100000">
                      <a:schemeClr val="bg1"/>
                    </a:gs>
                  </a:gsLst>
                  <a:lin ang="5400000" scaled="1"/>
                </a:gradFill>
              </a:rPr>
              <a:t> </a:t>
            </a:r>
            <a:r>
              <a:rPr lang="en-US" sz="4800" dirty="0" err="1">
                <a:gradFill>
                  <a:gsLst>
                    <a:gs pos="0">
                      <a:schemeClr val="bg1"/>
                    </a:gs>
                    <a:gs pos="100000">
                      <a:schemeClr val="bg1"/>
                    </a:gs>
                  </a:gsLst>
                  <a:lin ang="5400000" scaled="1"/>
                </a:gradFill>
              </a:rPr>
              <a:t>nativas</a:t>
            </a: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Todo</a:t>
            </a:r>
            <a:r>
              <a:rPr lang="en-US" sz="8000" dirty="0"/>
              <a:t> lo </a:t>
            </a:r>
            <a:r>
              <a:rPr lang="en-US" sz="8000" dirty="0" err="1"/>
              <a:t>que</a:t>
            </a:r>
            <a:r>
              <a:rPr lang="en-US" sz="8000" dirty="0"/>
              <a:t> </a:t>
            </a:r>
            <a:r>
              <a:rPr lang="en-US" sz="8000" dirty="0" err="1"/>
              <a:t>puedes</a:t>
            </a:r>
            <a:r>
              <a:rPr lang="en-US" sz="8000" dirty="0"/>
              <a:t> </a:t>
            </a:r>
            <a:r>
              <a:rPr lang="en-US" sz="8000" dirty="0" err="1"/>
              <a:t>hacer</a:t>
            </a:r>
            <a:r>
              <a:rPr lang="en-US" sz="8000" dirty="0"/>
              <a:t> con </a:t>
            </a:r>
            <a:r>
              <a:rPr lang="en-US" sz="8000" b="1" dirty="0"/>
              <a:t>Objective-C</a:t>
            </a:r>
            <a:r>
              <a:rPr lang="en-US" sz="8000" dirty="0"/>
              <a:t> y </a:t>
            </a:r>
            <a:r>
              <a:rPr lang="en-US" sz="8000" b="1" dirty="0"/>
              <a:t>Java</a:t>
            </a:r>
            <a:r>
              <a:rPr lang="en-US" sz="8000" dirty="0"/>
              <a:t> </a:t>
            </a:r>
            <a:r>
              <a:rPr lang="en-US" sz="8000" dirty="0" err="1"/>
              <a:t>puede</a:t>
            </a:r>
            <a:r>
              <a:rPr lang="en-US" sz="8000" dirty="0"/>
              <a:t> </a:t>
            </a:r>
            <a:r>
              <a:rPr lang="en-US" sz="8000" dirty="0" err="1"/>
              <a:t>ser</a:t>
            </a:r>
            <a:r>
              <a:rPr lang="en-US" sz="8000" dirty="0"/>
              <a:t> </a:t>
            </a:r>
            <a:r>
              <a:rPr lang="en-US" sz="8000" dirty="0" err="1"/>
              <a:t>hecho</a:t>
            </a:r>
            <a:r>
              <a:rPr lang="en-US" sz="8000" dirty="0"/>
              <a:t> con </a:t>
            </a:r>
            <a:r>
              <a:rPr lang="en-US" sz="8000" b="1" dirty="0"/>
              <a:t>C#</a:t>
            </a:r>
          </a:p>
        </p:txBody>
      </p:sp>
      <p:sp>
        <p:nvSpPr>
          <p:cNvPr id="3" name="Rectangle 2"/>
          <p:cNvSpPr/>
          <p:nvPr/>
        </p:nvSpPr>
        <p:spPr>
          <a:xfrm>
            <a:off x="481189" y="404297"/>
            <a:ext cx="5872633" cy="830997"/>
          </a:xfrm>
          <a:prstGeom prst="rect">
            <a:avLst/>
          </a:prstGeom>
        </p:spPr>
        <p:txBody>
          <a:bodyPr wrap="none">
            <a:spAutoFit/>
          </a:bodyPr>
          <a:lstStyle/>
          <a:p>
            <a:r>
              <a:rPr lang="en-US" sz="4800" dirty="0" err="1">
                <a:latin typeface="+mj-lt"/>
              </a:rPr>
              <a:t>iOS</a:t>
            </a:r>
            <a:r>
              <a:rPr lang="en-US" sz="4800" dirty="0">
                <a:latin typeface="+mj-lt"/>
              </a:rPr>
              <a:t> and Android apps</a:t>
            </a:r>
          </a:p>
        </p:txBody>
      </p:sp>
    </p:spTree>
    <p:extLst>
      <p:ext uri="{BB962C8B-B14F-4D97-AF65-F5344CB8AC3E}">
        <p14:creationId xmlns:p14="http://schemas.microsoft.com/office/powerpoint/2010/main" val="31423915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 </a:t>
            </a:r>
            <a:r>
              <a:rPr lang="en-US" dirty="0" err="1"/>
              <a:t>visión</a:t>
            </a:r>
            <a:r>
              <a:rPr lang="en-US" dirty="0"/>
              <a:t> “.NET y </a:t>
            </a:r>
            <a:r>
              <a:rPr lang="en-US" dirty="0" err="1"/>
              <a:t>dispositivos</a:t>
            </a:r>
            <a:r>
              <a:rPr lang="en-US" dirty="0"/>
              <a:t>”</a:t>
            </a:r>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One Tool</a:t>
            </a: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Unified Skills</a:t>
            </a: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Shared Client Logic</a:t>
            </a: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a:solidFill>
                  <a:schemeClr val="bg1"/>
                </a:solidFill>
              </a:rPr>
              <a:t>Custom code for views  (~20%)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8405</TotalTime>
  <Words>1059</Words>
  <Application>Microsoft Office PowerPoint</Application>
  <PresentationFormat>Custom</PresentationFormat>
  <Paragraphs>124</Paragraphs>
  <Slides>17</Slides>
  <Notes>15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17</vt:i4>
      </vt:variant>
    </vt:vector>
  </HeadingPairs>
  <TitlesOfParts>
    <vt:vector size="30" baseType="lpstr">
      <vt:lpstr>ＭＳ Ｐゴシック</vt:lpstr>
      <vt:lpstr>Arial</vt:lpstr>
      <vt:lpstr>Consolas</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Aplicaciones con Xamarin</vt:lpstr>
      <vt:lpstr>Disclaimer</vt:lpstr>
      <vt:lpstr>PowerPoint Presentation</vt:lpstr>
      <vt:lpstr>PowerPoint Presentation</vt:lpstr>
      <vt:lpstr>Las plataformas más relevantes</vt:lpstr>
      <vt:lpstr>Las plataformas más relevantes</vt:lpstr>
      <vt:lpstr>PowerPoint Presentation</vt:lpstr>
      <vt:lpstr>Todo lo que puedes hacer con Objective-C y Java puede ser hecho con C#</vt:lpstr>
      <vt:lpstr>La visión “.NET y dispositivos”</vt:lpstr>
      <vt:lpstr>¿Qué es Xamarin?</vt:lpstr>
      <vt:lpstr>¿Qué es Xamarin?</vt:lpstr>
      <vt:lpstr>PowerPoint Presentation</vt:lpstr>
      <vt:lpstr>PowerPoint Presentation</vt:lpstr>
      <vt:lpstr>Compilación nativa, rendimiento nativo</vt:lpstr>
      <vt:lpstr>Más reutilización de código </vt:lpstr>
      <vt:lpstr>Demo</vt:lpstr>
      <vt:lpstr>Muchas gracias!</vt:lpstr>
    </vt:vector>
  </TitlesOfParts>
  <Manager>Ron Sasaki</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Fabian Fernandez</cp:lastModifiedBy>
  <cp:revision>330</cp:revision>
  <cp:lastPrinted>2013-11-05T18:55:20Z</cp:lastPrinted>
  <dcterms:created xsi:type="dcterms:W3CDTF">2013-10-25T18:45:52Z</dcterms:created>
  <dcterms:modified xsi:type="dcterms:W3CDTF">2017-03-30T02:25:08Z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